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9144000" cy="5143500" type="screen16x9"/>
  <p:notesSz cx="6858000" cy="9144000"/>
  <p:embeddedFontLst>
    <p:embeddedFont>
      <p:font typeface="Heebo" pitchFamily="2" charset="-79"/>
      <p:regular r:id="rId12"/>
      <p:bold r:id="rId13"/>
    </p:embeddedFont>
    <p:embeddedFont>
      <p:font typeface="Heebo SemiBold" panose="020B0604020202020204" charset="-79"/>
      <p:regular r:id="rId14"/>
      <p:bold r:id="rId15"/>
    </p:embeddedFont>
    <p:embeddedFont>
      <p:font typeface="Mulish" panose="020B0604020202020204" charset="0"/>
      <p:regular r:id="rId16"/>
      <p:bold r:id="rId17"/>
      <p:italic r:id="rId18"/>
      <p:boldItalic r:id="rId19"/>
    </p:embeddedFont>
    <p:embeddedFont>
      <p:font typeface="Nunito Light" pitchFamily="2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EC16F1-A0C2-4483-91DC-B2FD37568BA2}">
  <a:tblStyle styleId="{78EC16F1-A0C2-4483-91DC-B2FD37568B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545" autoAdjust="0"/>
  </p:normalViewPr>
  <p:slideViewPr>
    <p:cSldViewPr snapToGrid="0">
      <p:cViewPr varScale="1">
        <p:scale>
          <a:sx n="142" d="100"/>
          <a:sy n="142" d="100"/>
        </p:scale>
        <p:origin x="23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28a877f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28a877f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634b9498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634b9498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634b9498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634b9498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69d3c9d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69d3c9d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68f1ad86b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68f1ad86b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68f1ad86b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068f1ad86b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69d3c9d6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69d3c9d6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69d3c9d6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69d3c9d6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80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634b9498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634b9498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24850"/>
            <a:ext cx="3503700" cy="19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22975"/>
            <a:ext cx="2353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7676943" y="3752684"/>
            <a:ext cx="1572210" cy="1457714"/>
            <a:chOff x="4276575" y="600075"/>
            <a:chExt cx="4972200" cy="4610100"/>
          </a:xfrm>
        </p:grpSpPr>
        <p:cxnSp>
          <p:nvCxnSpPr>
            <p:cNvPr id="19" name="Google Shape;19;p4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4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20000" y="1999150"/>
            <a:ext cx="5833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902225"/>
            <a:ext cx="583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19976" y="2342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3419247" y="2342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719976" y="4004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3419247" y="4004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6118524" y="2342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6118524" y="40043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719976" y="1477425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719976" y="313942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47" y="1477425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47" y="313942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26" y="1477425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26" y="313942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Heebo"/>
                <a:ea typeface="Heebo"/>
                <a:cs typeface="Heebo"/>
                <a:sym typeface="Heeb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6"/>
          </p:nvPr>
        </p:nvSpPr>
        <p:spPr>
          <a:xfrm>
            <a:off x="719976" y="20851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3419247" y="20851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8"/>
          </p:nvPr>
        </p:nvSpPr>
        <p:spPr>
          <a:xfrm>
            <a:off x="6118524" y="20851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719976" y="37472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0"/>
          </p:nvPr>
        </p:nvSpPr>
        <p:spPr>
          <a:xfrm>
            <a:off x="3419247" y="37472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1"/>
          </p:nvPr>
        </p:nvSpPr>
        <p:spPr>
          <a:xfrm>
            <a:off x="6118524" y="37472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0"/>
          <p:cNvGrpSpPr/>
          <p:nvPr/>
        </p:nvGrpSpPr>
        <p:grpSpPr>
          <a:xfrm>
            <a:off x="7676943" y="-4150"/>
            <a:ext cx="1572210" cy="5214548"/>
            <a:chOff x="7676943" y="-4150"/>
            <a:chExt cx="1572210" cy="5214548"/>
          </a:xfrm>
        </p:grpSpPr>
        <p:sp>
          <p:nvSpPr>
            <p:cNvPr id="110" name="Google Shape;110;p20"/>
            <p:cNvSpPr/>
            <p:nvPr/>
          </p:nvSpPr>
          <p:spPr>
            <a:xfrm flipH="1">
              <a:off x="7927375" y="-4150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20"/>
            <p:cNvGrpSpPr/>
            <p:nvPr/>
          </p:nvGrpSpPr>
          <p:grpSpPr>
            <a:xfrm>
              <a:off x="7676943" y="3752684"/>
              <a:ext cx="1572210" cy="1457714"/>
              <a:chOff x="4276575" y="600075"/>
              <a:chExt cx="4972200" cy="4610100"/>
            </a:xfrm>
          </p:grpSpPr>
          <p:cxnSp>
            <p:nvCxnSpPr>
              <p:cNvPr id="112" name="Google Shape;112;p20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3" name="Google Shape;113;p20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4279867" y="2980825"/>
            <a:ext cx="2856000" cy="10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2"/>
          </p:nvPr>
        </p:nvSpPr>
        <p:spPr>
          <a:xfrm>
            <a:off x="721542" y="2980825"/>
            <a:ext cx="2856000" cy="10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3"/>
          </p:nvPr>
        </p:nvSpPr>
        <p:spPr>
          <a:xfrm>
            <a:off x="721542" y="2590800"/>
            <a:ext cx="28560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4"/>
          </p:nvPr>
        </p:nvSpPr>
        <p:spPr>
          <a:xfrm>
            <a:off x="4279870" y="2590800"/>
            <a:ext cx="28560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200"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ebo"/>
              <a:buNone/>
              <a:defRPr sz="2400"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2"/>
          <p:cNvGrpSpPr/>
          <p:nvPr/>
        </p:nvGrpSpPr>
        <p:grpSpPr>
          <a:xfrm>
            <a:off x="2661975" y="-142875"/>
            <a:ext cx="6491550" cy="5353050"/>
            <a:chOff x="2661975" y="-142875"/>
            <a:chExt cx="6491550" cy="5353050"/>
          </a:xfrm>
        </p:grpSpPr>
        <p:grpSp>
          <p:nvGrpSpPr>
            <p:cNvPr id="221" name="Google Shape;221;p32"/>
            <p:cNvGrpSpPr/>
            <p:nvPr/>
          </p:nvGrpSpPr>
          <p:grpSpPr>
            <a:xfrm flipH="1">
              <a:off x="2661975" y="-114377"/>
              <a:ext cx="6491550" cy="5324552"/>
              <a:chOff x="1600725" y="-6725"/>
              <a:chExt cx="6491550" cy="5143501"/>
            </a:xfrm>
          </p:grpSpPr>
          <p:sp>
            <p:nvSpPr>
              <p:cNvPr id="222" name="Google Shape;222;p32"/>
              <p:cNvSpPr/>
              <p:nvPr/>
            </p:nvSpPr>
            <p:spPr>
              <a:xfrm>
                <a:off x="2641875" y="-6725"/>
                <a:ext cx="5450400" cy="51435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2"/>
              <p:cNvSpPr/>
              <p:nvPr/>
            </p:nvSpPr>
            <p:spPr>
              <a:xfrm>
                <a:off x="1600725" y="-6724"/>
                <a:ext cx="1094700" cy="514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" name="Google Shape;224;p32"/>
            <p:cNvSpPr/>
            <p:nvPr/>
          </p:nvSpPr>
          <p:spPr>
            <a:xfrm rot="10800000">
              <a:off x="4823819" y="-114377"/>
              <a:ext cx="4322700" cy="3891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5" name="Google Shape;225;p32"/>
            <p:cNvCxnSpPr/>
            <p:nvPr/>
          </p:nvCxnSpPr>
          <p:spPr>
            <a:xfrm rot="10800000">
              <a:off x="4276450" y="-142875"/>
              <a:ext cx="4862700" cy="4426500"/>
            </a:xfrm>
            <a:prstGeom prst="straightConnector1">
              <a:avLst/>
            </a:prstGeom>
            <a:noFill/>
            <a:ln w="28575" cap="flat" cmpd="sng">
              <a:solidFill>
                <a:srgbClr val="F5640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33"/>
          <p:cNvGrpSpPr/>
          <p:nvPr/>
        </p:nvGrpSpPr>
        <p:grpSpPr>
          <a:xfrm>
            <a:off x="-15634" y="-4150"/>
            <a:ext cx="9178914" cy="5195271"/>
            <a:chOff x="-15634" y="-4150"/>
            <a:chExt cx="9178914" cy="5195271"/>
          </a:xfrm>
        </p:grpSpPr>
        <p:grpSp>
          <p:nvGrpSpPr>
            <p:cNvPr id="228" name="Google Shape;228;p33"/>
            <p:cNvGrpSpPr/>
            <p:nvPr/>
          </p:nvGrpSpPr>
          <p:grpSpPr>
            <a:xfrm rot="5400000">
              <a:off x="-72882" y="3676159"/>
              <a:ext cx="1572210" cy="1457714"/>
              <a:chOff x="4276575" y="600075"/>
              <a:chExt cx="4972200" cy="4610100"/>
            </a:xfrm>
          </p:grpSpPr>
          <p:cxnSp>
            <p:nvCxnSpPr>
              <p:cNvPr id="229" name="Google Shape;229;p33"/>
              <p:cNvCxnSpPr/>
              <p:nvPr/>
            </p:nvCxnSpPr>
            <p:spPr>
              <a:xfrm flipH="1">
                <a:off x="4276575" y="600075"/>
                <a:ext cx="4972200" cy="4610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0" name="Google Shape;230;p33"/>
              <p:cNvSpPr/>
              <p:nvPr/>
            </p:nvSpPr>
            <p:spPr>
              <a:xfrm flipH="1">
                <a:off x="4823819" y="1290676"/>
                <a:ext cx="4322700" cy="3891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" name="Google Shape;231;p33"/>
            <p:cNvSpPr/>
            <p:nvPr/>
          </p:nvSpPr>
          <p:spPr>
            <a:xfrm flipH="1">
              <a:off x="7927375" y="-4150"/>
              <a:ext cx="1235905" cy="1193746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 SemiBold"/>
              <a:buNone/>
              <a:defRPr sz="3200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ebo"/>
              <a:buNone/>
              <a:defRPr sz="3200" b="1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59" r:id="rId5"/>
    <p:sldLayoutId id="2147483666" r:id="rId6"/>
    <p:sldLayoutId id="2147483678" r:id="rId7"/>
    <p:sldLayoutId id="214748367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7"/>
          <p:cNvGrpSpPr/>
          <p:nvPr/>
        </p:nvGrpSpPr>
        <p:grpSpPr>
          <a:xfrm>
            <a:off x="5170775" y="-170001"/>
            <a:ext cx="6307275" cy="5352951"/>
            <a:chOff x="2865675" y="-142876"/>
            <a:chExt cx="6307275" cy="5352951"/>
          </a:xfrm>
        </p:grpSpPr>
        <p:grpSp>
          <p:nvGrpSpPr>
            <p:cNvPr id="243" name="Google Shape;243;p37"/>
            <p:cNvGrpSpPr/>
            <p:nvPr/>
          </p:nvGrpSpPr>
          <p:grpSpPr>
            <a:xfrm rot="10800000">
              <a:off x="2865675" y="-142876"/>
              <a:ext cx="6287850" cy="5324551"/>
              <a:chOff x="1600725" y="-6724"/>
              <a:chExt cx="6287850" cy="5143500"/>
            </a:xfrm>
          </p:grpSpPr>
          <p:sp>
            <p:nvSpPr>
              <p:cNvPr id="244" name="Google Shape;244;p37"/>
              <p:cNvSpPr/>
              <p:nvPr/>
            </p:nvSpPr>
            <p:spPr>
              <a:xfrm>
                <a:off x="2641875" y="-6724"/>
                <a:ext cx="5246700" cy="51435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7"/>
              <p:cNvSpPr/>
              <p:nvPr/>
            </p:nvSpPr>
            <p:spPr>
              <a:xfrm>
                <a:off x="1600725" y="-6724"/>
                <a:ext cx="1094700" cy="514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" name="Google Shape;246;p37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37"/>
            <p:cNvCxnSpPr/>
            <p:nvPr/>
          </p:nvCxnSpPr>
          <p:spPr>
            <a:xfrm flipH="1">
              <a:off x="4276650" y="753275"/>
              <a:ext cx="4896300" cy="4456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" name="Google Shape;248;p37"/>
          <p:cNvSpPr txBox="1">
            <a:spLocks noGrp="1"/>
          </p:cNvSpPr>
          <p:nvPr>
            <p:ph type="ctrTitle"/>
          </p:nvPr>
        </p:nvSpPr>
        <p:spPr>
          <a:xfrm>
            <a:off x="713225" y="1425250"/>
            <a:ext cx="7202400" cy="18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recognition with personalized CLIP embeddings</a:t>
            </a:r>
            <a:endParaRPr dirty="0"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1"/>
          </p:nvPr>
        </p:nvSpPr>
        <p:spPr>
          <a:xfrm>
            <a:off x="713225" y="3722975"/>
            <a:ext cx="2353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Candidato:</a:t>
            </a:r>
            <a:br>
              <a:rPr lang="en" dirty="0"/>
            </a:br>
            <a:r>
              <a:rPr lang="en" dirty="0"/>
              <a:t>Davide Paltrinieri 165005</a:t>
            </a:r>
            <a:endParaRPr dirty="0"/>
          </a:p>
        </p:txBody>
      </p:sp>
      <p:cxnSp>
        <p:nvCxnSpPr>
          <p:cNvPr id="250" name="Google Shape;250;p37"/>
          <p:cNvCxnSpPr/>
          <p:nvPr/>
        </p:nvCxnSpPr>
        <p:spPr>
          <a:xfrm>
            <a:off x="750745" y="347010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37"/>
          <p:cNvSpPr txBox="1">
            <a:spLocks noGrp="1"/>
          </p:cNvSpPr>
          <p:nvPr>
            <p:ph type="subTitle" idx="1"/>
          </p:nvPr>
        </p:nvSpPr>
        <p:spPr>
          <a:xfrm>
            <a:off x="4400100" y="3722975"/>
            <a:ext cx="2353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Relatori:</a:t>
            </a:r>
            <a:br>
              <a:rPr lang="en" dirty="0"/>
            </a:br>
            <a:r>
              <a:rPr lang="en" dirty="0"/>
              <a:t>Rita Cucchiara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Davide Caffagni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652650" y="48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Facciamo un esempio …</a:t>
            </a:r>
            <a:endParaRPr/>
          </a:p>
        </p:txBody>
      </p:sp>
      <p:cxnSp>
        <p:nvCxnSpPr>
          <p:cNvPr id="257" name="Google Shape;257;p38"/>
          <p:cNvCxnSpPr/>
          <p:nvPr/>
        </p:nvCxnSpPr>
        <p:spPr>
          <a:xfrm>
            <a:off x="750745" y="1155525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8"/>
          <p:cNvCxnSpPr/>
          <p:nvPr/>
        </p:nvCxnSpPr>
        <p:spPr>
          <a:xfrm rot="10800000" flipH="1">
            <a:off x="3228835" y="3731042"/>
            <a:ext cx="225000" cy="2715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8"/>
          <p:cNvCxnSpPr/>
          <p:nvPr/>
        </p:nvCxnSpPr>
        <p:spPr>
          <a:xfrm rot="10800000" flipH="1">
            <a:off x="3171075" y="3816006"/>
            <a:ext cx="356100" cy="33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0" name="Google Shape;260;p38"/>
          <p:cNvGrpSpPr/>
          <p:nvPr/>
        </p:nvGrpSpPr>
        <p:grpSpPr>
          <a:xfrm rot="-5400000">
            <a:off x="7239011" y="-315644"/>
            <a:ext cx="2629797" cy="2438282"/>
            <a:chOff x="4276575" y="600075"/>
            <a:chExt cx="4972200" cy="4610100"/>
          </a:xfrm>
        </p:grpSpPr>
        <p:cxnSp>
          <p:nvCxnSpPr>
            <p:cNvPr id="261" name="Google Shape;261;p38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38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3" name="Google Shape;263;p38"/>
          <p:cNvCxnSpPr/>
          <p:nvPr/>
        </p:nvCxnSpPr>
        <p:spPr>
          <a:xfrm rot="10800000" flipH="1">
            <a:off x="3171075" y="3918106"/>
            <a:ext cx="356100" cy="33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145" y="3150700"/>
            <a:ext cx="1158755" cy="143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495" y="3141125"/>
            <a:ext cx="1158755" cy="143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5170" y="3157103"/>
            <a:ext cx="1158755" cy="141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1808" y="3150688"/>
            <a:ext cx="1158755" cy="143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6925" y="3150700"/>
            <a:ext cx="1158755" cy="143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5170" y="1709205"/>
            <a:ext cx="1158755" cy="134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6925" y="1670646"/>
            <a:ext cx="1158755" cy="1352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8"/>
          <p:cNvCxnSpPr/>
          <p:nvPr/>
        </p:nvCxnSpPr>
        <p:spPr>
          <a:xfrm rot="10800000" flipH="1">
            <a:off x="3220943" y="2218389"/>
            <a:ext cx="225000" cy="2565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8"/>
          <p:cNvCxnSpPr/>
          <p:nvPr/>
        </p:nvCxnSpPr>
        <p:spPr>
          <a:xfrm rot="10800000" flipH="1">
            <a:off x="3163183" y="2298592"/>
            <a:ext cx="356100" cy="33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8"/>
          <p:cNvCxnSpPr/>
          <p:nvPr/>
        </p:nvCxnSpPr>
        <p:spPr>
          <a:xfrm rot="10800000" flipH="1">
            <a:off x="3163183" y="2394986"/>
            <a:ext cx="356100" cy="33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4" name="Google Shape;27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90145" y="1670624"/>
            <a:ext cx="1158755" cy="135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01820" y="1676702"/>
            <a:ext cx="1158755" cy="134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13495" y="1676702"/>
            <a:ext cx="1158755" cy="134006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>
            <a:spLocks noGrp="1"/>
          </p:cNvSpPr>
          <p:nvPr>
            <p:ph type="subTitle" idx="1"/>
          </p:nvPr>
        </p:nvSpPr>
        <p:spPr>
          <a:xfrm>
            <a:off x="138600" y="2065275"/>
            <a:ext cx="14982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Recognition</a:t>
            </a: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1"/>
          </p:nvPr>
        </p:nvSpPr>
        <p:spPr>
          <a:xfrm>
            <a:off x="138600" y="3474728"/>
            <a:ext cx="1498200" cy="7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Personalized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Recognition</a:t>
            </a:r>
            <a:endParaRPr/>
          </a:p>
        </p:txBody>
      </p:sp>
      <p:sp>
        <p:nvSpPr>
          <p:cNvPr id="2" name="Google Shape;249;p37">
            <a:extLst>
              <a:ext uri="{FF2B5EF4-FFF2-40B4-BE49-F238E27FC236}">
                <a16:creationId xmlns:a16="http://schemas.microsoft.com/office/drawing/2014/main" id="{64242017-2D2F-7AD6-7985-D9E87385F0BB}"/>
              </a:ext>
            </a:extLst>
          </p:cNvPr>
          <p:cNvSpPr txBox="1">
            <a:spLocks/>
          </p:cNvSpPr>
          <p:nvPr/>
        </p:nvSpPr>
        <p:spPr>
          <a:xfrm>
            <a:off x="138600" y="4645785"/>
            <a:ext cx="514050" cy="37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ctr"/>
            <a:r>
              <a:rPr lang="it-IT" dirty="0"/>
              <a:t>2/9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 idx="4294967295"/>
          </p:nvPr>
        </p:nvSpPr>
        <p:spPr>
          <a:xfrm>
            <a:off x="288725" y="319400"/>
            <a:ext cx="11814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</a:t>
            </a:r>
            <a:endParaRPr/>
          </a:p>
        </p:txBody>
      </p:sp>
      <p:cxnSp>
        <p:nvCxnSpPr>
          <p:cNvPr id="284" name="Google Shape;284;p39"/>
          <p:cNvCxnSpPr/>
          <p:nvPr/>
        </p:nvCxnSpPr>
        <p:spPr>
          <a:xfrm>
            <a:off x="440770" y="998025"/>
            <a:ext cx="24006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9"/>
          <p:cNvSpPr txBox="1">
            <a:spLocks noGrp="1"/>
          </p:cNvSpPr>
          <p:nvPr>
            <p:ph type="subTitle" idx="4294967295"/>
          </p:nvPr>
        </p:nvSpPr>
        <p:spPr>
          <a:xfrm>
            <a:off x="739100" y="3938100"/>
            <a:ext cx="34056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CLIP è un modello che apprende uno spazio latente multimodale condiviso attraverso il </a:t>
            </a:r>
            <a:r>
              <a:rPr lang="en" sz="1500" b="1" dirty="0"/>
              <a:t>contrastive learning</a:t>
            </a:r>
            <a:r>
              <a:rPr lang="en" sz="1500" dirty="0"/>
              <a:t>.</a:t>
            </a:r>
            <a:endParaRPr sz="1500" dirty="0"/>
          </a:p>
        </p:txBody>
      </p:sp>
      <p:sp>
        <p:nvSpPr>
          <p:cNvPr id="286" name="Google Shape;286;p39"/>
          <p:cNvSpPr txBox="1">
            <a:spLocks noGrp="1"/>
          </p:cNvSpPr>
          <p:nvPr>
            <p:ph type="title" idx="4294967295"/>
          </p:nvPr>
        </p:nvSpPr>
        <p:spPr>
          <a:xfrm>
            <a:off x="1394700" y="395000"/>
            <a:ext cx="46764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(Contrastive Language-Image Pre-Training)</a:t>
            </a:r>
            <a:endParaRPr sz="1800"/>
          </a:p>
        </p:txBody>
      </p:sp>
      <p:grpSp>
        <p:nvGrpSpPr>
          <p:cNvPr id="287" name="Google Shape;287;p39"/>
          <p:cNvGrpSpPr/>
          <p:nvPr/>
        </p:nvGrpSpPr>
        <p:grpSpPr>
          <a:xfrm rot="-5400000">
            <a:off x="6759661" y="-140994"/>
            <a:ext cx="2629797" cy="2438282"/>
            <a:chOff x="4276575" y="600075"/>
            <a:chExt cx="4972200" cy="4610100"/>
          </a:xfrm>
        </p:grpSpPr>
        <p:cxnSp>
          <p:nvCxnSpPr>
            <p:cNvPr id="288" name="Google Shape;288;p39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9" name="Google Shape;289;p39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773" y="1129450"/>
            <a:ext cx="7459610" cy="26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>
            <a:spLocks noGrp="1"/>
          </p:cNvSpPr>
          <p:nvPr>
            <p:ph type="subTitle" idx="4294967295"/>
          </p:nvPr>
        </p:nvSpPr>
        <p:spPr>
          <a:xfrm>
            <a:off x="4980500" y="3938100"/>
            <a:ext cx="40089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CLIP, grazie al suo pre-training massivo, ha sviluppato significative capacità </a:t>
            </a:r>
            <a:r>
              <a:rPr lang="en" sz="1500" b="1" dirty="0"/>
              <a:t>zero shot</a:t>
            </a:r>
            <a:r>
              <a:rPr lang="en" sz="1500" dirty="0"/>
              <a:t>.</a:t>
            </a:r>
            <a:endParaRPr sz="1500" dirty="0"/>
          </a:p>
        </p:txBody>
      </p:sp>
      <p:sp>
        <p:nvSpPr>
          <p:cNvPr id="3" name="Google Shape;249;p37">
            <a:extLst>
              <a:ext uri="{FF2B5EF4-FFF2-40B4-BE49-F238E27FC236}">
                <a16:creationId xmlns:a16="http://schemas.microsoft.com/office/drawing/2014/main" id="{6507D9D7-2A0F-D9C9-A60C-9FCCF39F2A03}"/>
              </a:ext>
            </a:extLst>
          </p:cNvPr>
          <p:cNvSpPr txBox="1">
            <a:spLocks/>
          </p:cNvSpPr>
          <p:nvPr/>
        </p:nvSpPr>
        <p:spPr>
          <a:xfrm>
            <a:off x="138600" y="4645785"/>
            <a:ext cx="514050" cy="37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ctr"/>
            <a:r>
              <a:rPr lang="it-IT" dirty="0"/>
              <a:t>3/9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 idx="4294967295"/>
          </p:nvPr>
        </p:nvSpPr>
        <p:spPr>
          <a:xfrm>
            <a:off x="250250" y="319400"/>
            <a:ext cx="13635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HiPer</a:t>
            </a:r>
            <a:endParaRPr/>
          </a:p>
        </p:txBody>
      </p:sp>
      <p:cxnSp>
        <p:nvCxnSpPr>
          <p:cNvPr id="297" name="Google Shape;297;p40"/>
          <p:cNvCxnSpPr/>
          <p:nvPr/>
        </p:nvCxnSpPr>
        <p:spPr>
          <a:xfrm>
            <a:off x="440770" y="998025"/>
            <a:ext cx="24006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40"/>
          <p:cNvSpPr txBox="1">
            <a:spLocks noGrp="1"/>
          </p:cNvSpPr>
          <p:nvPr>
            <p:ph type="title" idx="4294967295"/>
          </p:nvPr>
        </p:nvSpPr>
        <p:spPr>
          <a:xfrm>
            <a:off x="1679500" y="347450"/>
            <a:ext cx="5484900" cy="57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(</a:t>
            </a:r>
            <a:r>
              <a:rPr lang="en" sz="1500" b="1">
                <a:solidFill>
                  <a:schemeClr val="accent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Highly Personalized Text Embedding for Image Manipulation by Stable Diffusion</a:t>
            </a:r>
            <a:r>
              <a:rPr lang="en" sz="1500">
                <a:solidFill>
                  <a:schemeClr val="accent2"/>
                </a:solidFill>
              </a:rPr>
              <a:t>)</a:t>
            </a:r>
            <a:endParaRPr sz="1500">
              <a:solidFill>
                <a:schemeClr val="accent2"/>
              </a:solidFill>
            </a:endParaRPr>
          </a:p>
        </p:txBody>
      </p:sp>
      <p:sp>
        <p:nvSpPr>
          <p:cNvPr id="299" name="Google Shape;299;p40"/>
          <p:cNvSpPr txBox="1">
            <a:spLocks noGrp="1"/>
          </p:cNvSpPr>
          <p:nvPr>
            <p:ph type="subTitle" idx="4294967295"/>
          </p:nvPr>
        </p:nvSpPr>
        <p:spPr>
          <a:xfrm>
            <a:off x="4730600" y="1579150"/>
            <a:ext cx="3637500" cy="21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HiPer è un modello generativo che permette di </a:t>
            </a:r>
            <a:r>
              <a:rPr lang="en" sz="1500" b="1" dirty="0"/>
              <a:t>estrarre</a:t>
            </a:r>
            <a:r>
              <a:rPr lang="en" sz="1500" dirty="0"/>
              <a:t>, durante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la fase di training,</a:t>
            </a:r>
            <a:r>
              <a:rPr lang="en" sz="1500" b="1" dirty="0"/>
              <a:t> le caratteristiche distintive di un oggetto target</a:t>
            </a:r>
            <a:r>
              <a:rPr lang="en" sz="1500" dirty="0"/>
              <a:t>, salvandole all’interno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di embedding testuali che </a:t>
            </a:r>
            <a:r>
              <a:rPr lang="en" sz="1500" b="1" dirty="0"/>
              <a:t>condividono lo spazio vettoriale del text encoder di CLIP</a:t>
            </a:r>
            <a:r>
              <a:rPr lang="en" sz="1500" dirty="0"/>
              <a:t>.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grpSp>
        <p:nvGrpSpPr>
          <p:cNvPr id="300" name="Google Shape;300;p40"/>
          <p:cNvGrpSpPr/>
          <p:nvPr/>
        </p:nvGrpSpPr>
        <p:grpSpPr>
          <a:xfrm rot="-5400000">
            <a:off x="6759661" y="-140994"/>
            <a:ext cx="2629797" cy="2438282"/>
            <a:chOff x="4276575" y="600075"/>
            <a:chExt cx="4972200" cy="4610100"/>
          </a:xfrm>
        </p:grpSpPr>
        <p:cxnSp>
          <p:nvCxnSpPr>
            <p:cNvPr id="301" name="Google Shape;301;p40"/>
            <p:cNvCxnSpPr/>
            <p:nvPr/>
          </p:nvCxnSpPr>
          <p:spPr>
            <a:xfrm flipH="1">
              <a:off x="4276575" y="600075"/>
              <a:ext cx="4972200" cy="46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" name="Google Shape;302;p40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r="47459"/>
          <a:stretch/>
        </p:blipFill>
        <p:spPr>
          <a:xfrm>
            <a:off x="394575" y="1187125"/>
            <a:ext cx="3733299" cy="32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49;p37">
            <a:extLst>
              <a:ext uri="{FF2B5EF4-FFF2-40B4-BE49-F238E27FC236}">
                <a16:creationId xmlns:a16="http://schemas.microsoft.com/office/drawing/2014/main" id="{8F3D80BF-F263-2775-0C95-27629E3371B3}"/>
              </a:ext>
            </a:extLst>
          </p:cNvPr>
          <p:cNvSpPr txBox="1">
            <a:spLocks/>
          </p:cNvSpPr>
          <p:nvPr/>
        </p:nvSpPr>
        <p:spPr>
          <a:xfrm>
            <a:off x="138600" y="4645785"/>
            <a:ext cx="514050" cy="37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ctr"/>
            <a:r>
              <a:rPr lang="it-IT" dirty="0"/>
              <a:t>4/9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1"/>
          <p:cNvPicPr preferRelativeResize="0"/>
          <p:nvPr/>
        </p:nvPicPr>
        <p:blipFill rotWithShape="1">
          <a:blip r:embed="rId3">
            <a:alphaModFix/>
          </a:blip>
          <a:srcRect r="1117" b="1999"/>
          <a:stretch/>
        </p:blipFill>
        <p:spPr>
          <a:xfrm>
            <a:off x="720000" y="1322525"/>
            <a:ext cx="7085998" cy="3744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>
            <a:spLocks noGrp="1"/>
          </p:cNvSpPr>
          <p:nvPr>
            <p:ph type="title"/>
          </p:nvPr>
        </p:nvSpPr>
        <p:spPr>
          <a:xfrm>
            <a:off x="643050" y="464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Creazione del dataset di training</a:t>
            </a:r>
            <a:endParaRPr/>
          </a:p>
        </p:txBody>
      </p:sp>
      <p:cxnSp>
        <p:nvCxnSpPr>
          <p:cNvPr id="310" name="Google Shape;310;p41"/>
          <p:cNvCxnSpPr/>
          <p:nvPr/>
        </p:nvCxnSpPr>
        <p:spPr>
          <a:xfrm>
            <a:off x="750745" y="1155525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9;p37">
            <a:extLst>
              <a:ext uri="{FF2B5EF4-FFF2-40B4-BE49-F238E27FC236}">
                <a16:creationId xmlns:a16="http://schemas.microsoft.com/office/drawing/2014/main" id="{40EB07C2-15AB-4BD2-3617-E1CDC5BA2FB8}"/>
              </a:ext>
            </a:extLst>
          </p:cNvPr>
          <p:cNvSpPr txBox="1">
            <a:spLocks/>
          </p:cNvSpPr>
          <p:nvPr/>
        </p:nvSpPr>
        <p:spPr>
          <a:xfrm>
            <a:off x="138600" y="4645785"/>
            <a:ext cx="514050" cy="37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ctr"/>
            <a:r>
              <a:rPr lang="it-IT" dirty="0"/>
              <a:t>5/9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58ABCA98-5C83-C53D-A7D0-A1F0D6DD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86" y="1155525"/>
            <a:ext cx="7008868" cy="3338347"/>
          </a:xfrm>
          <a:prstGeom prst="rect">
            <a:avLst/>
          </a:prstGeom>
        </p:spPr>
      </p:pic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720000" y="464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Allenamento classificatore binario</a:t>
            </a:r>
            <a:endParaRPr dirty="0"/>
          </a:p>
        </p:txBody>
      </p:sp>
      <p:cxnSp>
        <p:nvCxnSpPr>
          <p:cNvPr id="316" name="Google Shape;316;p42"/>
          <p:cNvCxnSpPr/>
          <p:nvPr/>
        </p:nvCxnSpPr>
        <p:spPr>
          <a:xfrm>
            <a:off x="750745" y="1155525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426;p51">
            <a:extLst>
              <a:ext uri="{FF2B5EF4-FFF2-40B4-BE49-F238E27FC236}">
                <a16:creationId xmlns:a16="http://schemas.microsoft.com/office/drawing/2014/main" id="{FC1DD5E2-BA89-9F09-D18C-013DB4CFB4C9}"/>
              </a:ext>
            </a:extLst>
          </p:cNvPr>
          <p:cNvSpPr txBox="1">
            <a:spLocks/>
          </p:cNvSpPr>
          <p:nvPr/>
        </p:nvSpPr>
        <p:spPr>
          <a:xfrm>
            <a:off x="614813" y="3065400"/>
            <a:ext cx="3585900" cy="158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dirty="0" err="1"/>
              <a:t>Modelli</a:t>
            </a:r>
            <a:r>
              <a:rPr lang="en-US" dirty="0"/>
              <a:t>:</a:t>
            </a:r>
          </a:p>
          <a:p>
            <a:pPr indent="-330200">
              <a:buSzPts val="1600"/>
            </a:pPr>
            <a:r>
              <a:rPr lang="en-US" dirty="0"/>
              <a:t>Logistic Regression</a:t>
            </a:r>
          </a:p>
          <a:p>
            <a:pPr indent="-330200">
              <a:buSzPts val="1600"/>
            </a:pPr>
            <a:r>
              <a:rPr lang="en-US" dirty="0"/>
              <a:t>K-Nearest Neighbors </a:t>
            </a:r>
          </a:p>
          <a:p>
            <a:pPr indent="-330200">
              <a:buSzPts val="1600"/>
            </a:pPr>
            <a:r>
              <a:rPr lang="en-US" dirty="0"/>
              <a:t>Decision Tree</a:t>
            </a:r>
          </a:p>
          <a:p>
            <a:pPr indent="-330200">
              <a:buSzPts val="1600"/>
            </a:pPr>
            <a:r>
              <a:rPr lang="en-US" dirty="0"/>
              <a:t>Random Forest</a:t>
            </a:r>
          </a:p>
          <a:p>
            <a:pPr indent="-330200">
              <a:buSzPts val="1600"/>
            </a:pPr>
            <a:r>
              <a:rPr lang="en-US" dirty="0"/>
              <a:t>Support Vector Machine</a:t>
            </a:r>
          </a:p>
        </p:txBody>
      </p:sp>
      <p:sp>
        <p:nvSpPr>
          <p:cNvPr id="3" name="Google Shape;249;p37">
            <a:extLst>
              <a:ext uri="{FF2B5EF4-FFF2-40B4-BE49-F238E27FC236}">
                <a16:creationId xmlns:a16="http://schemas.microsoft.com/office/drawing/2014/main" id="{096EE286-3FD3-4096-7102-94513C9A456D}"/>
              </a:ext>
            </a:extLst>
          </p:cNvPr>
          <p:cNvSpPr txBox="1">
            <a:spLocks/>
          </p:cNvSpPr>
          <p:nvPr/>
        </p:nvSpPr>
        <p:spPr>
          <a:xfrm>
            <a:off x="138600" y="4645785"/>
            <a:ext cx="514050" cy="37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ctr"/>
            <a:r>
              <a:rPr lang="it-IT" dirty="0"/>
              <a:t>6/9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43"/>
          <p:cNvGrpSpPr/>
          <p:nvPr/>
        </p:nvGrpSpPr>
        <p:grpSpPr>
          <a:xfrm>
            <a:off x="5519725" y="-9600"/>
            <a:ext cx="4102500" cy="5162700"/>
            <a:chOff x="5057900" y="-19150"/>
            <a:chExt cx="4102500" cy="5162700"/>
          </a:xfrm>
        </p:grpSpPr>
        <p:sp>
          <p:nvSpPr>
            <p:cNvPr id="324" name="Google Shape;324;p43"/>
            <p:cNvSpPr/>
            <p:nvPr/>
          </p:nvSpPr>
          <p:spPr>
            <a:xfrm rot="5400000">
              <a:off x="5392509" y="65410"/>
              <a:ext cx="3833291" cy="3702490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3"/>
            <p:cNvSpPr/>
            <p:nvPr/>
          </p:nvSpPr>
          <p:spPr>
            <a:xfrm flipH="1">
              <a:off x="7386800" y="3302750"/>
              <a:ext cx="1773600" cy="18408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6" name="Google Shape;326;p43"/>
            <p:cNvCxnSpPr>
              <a:stCxn id="325" idx="1"/>
            </p:cNvCxnSpPr>
            <p:nvPr/>
          </p:nvCxnSpPr>
          <p:spPr>
            <a:xfrm rot="10800000">
              <a:off x="5057900" y="-19150"/>
              <a:ext cx="4102500" cy="4242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327" name="Google Shape;327;p43"/>
          <p:cNvGraphicFramePr/>
          <p:nvPr>
            <p:extLst>
              <p:ext uri="{D42A27DB-BD31-4B8C-83A1-F6EECF244321}">
                <p14:modId xmlns:p14="http://schemas.microsoft.com/office/powerpoint/2010/main" val="4099814312"/>
              </p:ext>
            </p:extLst>
          </p:nvPr>
        </p:nvGraphicFramePr>
        <p:xfrm>
          <a:off x="1051275" y="1555291"/>
          <a:ext cx="5754550" cy="2377260"/>
        </p:xfrm>
        <a:graphic>
          <a:graphicData uri="http://schemas.openxmlformats.org/drawingml/2006/table">
            <a:tbl>
              <a:tblPr>
                <a:noFill/>
                <a:tableStyleId>{78EC16F1-A0C2-4483-91DC-B2FD37568BA2}</a:tableStyleId>
              </a:tblPr>
              <a:tblGrid>
                <a:gridCol w="158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3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Oggetto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Accuracy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Precision</a:t>
                      </a:r>
                      <a:endParaRPr sz="1000" b="1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Recall</a:t>
                      </a:r>
                      <a:endParaRPr sz="1000" b="1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F1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 Backpack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0.9 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0.92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0.9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0.9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Blue Backpack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0.9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0.9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0.9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0.9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Teddy Bear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0.9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0.9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0.9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0.9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Ball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0.8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0.86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0.8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0.79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Medie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0.875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0.895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0.875</a:t>
                      </a:r>
                      <a:endParaRPr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0.872</a:t>
                      </a:r>
                      <a:endParaRPr dirty="0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8" name="Google Shape;328;p43"/>
          <p:cNvSpPr txBox="1">
            <a:spLocks noGrp="1"/>
          </p:cNvSpPr>
          <p:nvPr>
            <p:ph type="title"/>
          </p:nvPr>
        </p:nvSpPr>
        <p:spPr>
          <a:xfrm>
            <a:off x="609350" y="464250"/>
            <a:ext cx="33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Ottenuti</a:t>
            </a:r>
            <a:endParaRPr dirty="0"/>
          </a:p>
        </p:txBody>
      </p:sp>
      <p:cxnSp>
        <p:nvCxnSpPr>
          <p:cNvPr id="329" name="Google Shape;329;p43"/>
          <p:cNvCxnSpPr/>
          <p:nvPr/>
        </p:nvCxnSpPr>
        <p:spPr>
          <a:xfrm>
            <a:off x="719995" y="112665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9;p37">
            <a:extLst>
              <a:ext uri="{FF2B5EF4-FFF2-40B4-BE49-F238E27FC236}">
                <a16:creationId xmlns:a16="http://schemas.microsoft.com/office/drawing/2014/main" id="{91E2F47C-3AF8-DF77-B2DC-CB4AE36D6AC2}"/>
              </a:ext>
            </a:extLst>
          </p:cNvPr>
          <p:cNvSpPr txBox="1">
            <a:spLocks/>
          </p:cNvSpPr>
          <p:nvPr/>
        </p:nvSpPr>
        <p:spPr>
          <a:xfrm>
            <a:off x="138600" y="4645785"/>
            <a:ext cx="514050" cy="37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ctr"/>
            <a:r>
              <a:rPr lang="it-IT" dirty="0"/>
              <a:t>7/9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43"/>
          <p:cNvGrpSpPr/>
          <p:nvPr/>
        </p:nvGrpSpPr>
        <p:grpSpPr>
          <a:xfrm>
            <a:off x="5272388" y="-9600"/>
            <a:ext cx="4102500" cy="5162700"/>
            <a:chOff x="5057900" y="-19150"/>
            <a:chExt cx="4102500" cy="5162700"/>
          </a:xfrm>
        </p:grpSpPr>
        <p:sp>
          <p:nvSpPr>
            <p:cNvPr id="324" name="Google Shape;324;p43"/>
            <p:cNvSpPr/>
            <p:nvPr/>
          </p:nvSpPr>
          <p:spPr>
            <a:xfrm rot="5400000">
              <a:off x="5392509" y="65410"/>
              <a:ext cx="3833291" cy="3702490"/>
            </a:xfrm>
            <a:custGeom>
              <a:avLst/>
              <a:gdLst/>
              <a:ahLst/>
              <a:cxnLst/>
              <a:rect l="l" t="t" r="r" b="b"/>
              <a:pathLst>
                <a:path w="107330" h="107303" extrusionOk="0">
                  <a:moveTo>
                    <a:pt x="1" y="1"/>
                  </a:moveTo>
                  <a:lnTo>
                    <a:pt x="1" y="107303"/>
                  </a:lnTo>
                  <a:lnTo>
                    <a:pt x="10733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3"/>
            <p:cNvSpPr/>
            <p:nvPr/>
          </p:nvSpPr>
          <p:spPr>
            <a:xfrm flipH="1">
              <a:off x="7386800" y="3302750"/>
              <a:ext cx="1773600" cy="18408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6" name="Google Shape;326;p43"/>
            <p:cNvCxnSpPr>
              <a:stCxn id="325" idx="1"/>
            </p:cNvCxnSpPr>
            <p:nvPr/>
          </p:nvCxnSpPr>
          <p:spPr>
            <a:xfrm rot="10800000">
              <a:off x="5057900" y="-19150"/>
              <a:ext cx="4102500" cy="4242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8" name="Google Shape;328;p43"/>
          <p:cNvSpPr txBox="1">
            <a:spLocks noGrp="1"/>
          </p:cNvSpPr>
          <p:nvPr>
            <p:ph type="title"/>
          </p:nvPr>
        </p:nvSpPr>
        <p:spPr>
          <a:xfrm>
            <a:off x="609350" y="464250"/>
            <a:ext cx="33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CLIP</a:t>
            </a:r>
            <a:endParaRPr dirty="0"/>
          </a:p>
        </p:txBody>
      </p:sp>
      <p:cxnSp>
        <p:nvCxnSpPr>
          <p:cNvPr id="329" name="Google Shape;329;p43"/>
          <p:cNvCxnSpPr/>
          <p:nvPr/>
        </p:nvCxnSpPr>
        <p:spPr>
          <a:xfrm>
            <a:off x="719995" y="112665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9;p37">
            <a:extLst>
              <a:ext uri="{FF2B5EF4-FFF2-40B4-BE49-F238E27FC236}">
                <a16:creationId xmlns:a16="http://schemas.microsoft.com/office/drawing/2014/main" id="{91E2F47C-3AF8-DF77-B2DC-CB4AE36D6AC2}"/>
              </a:ext>
            </a:extLst>
          </p:cNvPr>
          <p:cNvSpPr txBox="1">
            <a:spLocks/>
          </p:cNvSpPr>
          <p:nvPr/>
        </p:nvSpPr>
        <p:spPr>
          <a:xfrm>
            <a:off x="138600" y="4645785"/>
            <a:ext cx="514050" cy="37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ctr"/>
            <a:r>
              <a:rPr lang="it-IT" dirty="0"/>
              <a:t>8/9</a:t>
            </a:r>
          </a:p>
        </p:txBody>
      </p:sp>
      <p:graphicFrame>
        <p:nvGraphicFramePr>
          <p:cNvPr id="2" name="Google Shape;330;p43"/>
          <p:cNvGraphicFramePr/>
          <p:nvPr>
            <p:extLst>
              <p:ext uri="{D42A27DB-BD31-4B8C-83A1-F6EECF244321}">
                <p14:modId xmlns:p14="http://schemas.microsoft.com/office/powerpoint/2010/main" val="697536440"/>
              </p:ext>
            </p:extLst>
          </p:nvPr>
        </p:nvGraphicFramePr>
        <p:xfrm>
          <a:off x="579185" y="1385646"/>
          <a:ext cx="5754550" cy="1753560"/>
        </p:xfrm>
        <a:graphic>
          <a:graphicData uri="http://schemas.openxmlformats.org/drawingml/2006/table">
            <a:tbl>
              <a:tblPr>
                <a:noFill/>
                <a:tableStyleId>{78EC16F1-A0C2-4483-91DC-B2FD37568BA2}</a:tableStyleId>
              </a:tblPr>
              <a:tblGrid>
                <a:gridCol w="1639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2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3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2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Accuracy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Precision</a:t>
                      </a:r>
                      <a:endParaRPr sz="1000" b="1" dirty="0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Recall</a:t>
                      </a:r>
                      <a:endParaRPr sz="1000" b="1" dirty="0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F1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3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CLIP multi-prompt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 0.58 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0.66 </a:t>
                      </a:r>
                      <a:endParaRPr dirty="0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0.55 </a:t>
                      </a:r>
                      <a:endParaRPr dirty="0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0.52 </a:t>
                      </a:r>
                      <a:endParaRPr dirty="0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/>
                        <a:t>CLIP binario</a:t>
                      </a:r>
                      <a:br>
                        <a:rPr lang="it-IT" dirty="0"/>
                      </a:br>
                      <a:r>
                        <a:rPr lang="en-US" sz="1200" i="1" dirty="0"/>
                        <a:t>"a photo </a:t>
                      </a:r>
                      <a:r>
                        <a:rPr lang="it-IT" sz="1200" dirty="0"/>
                        <a:t>with/</a:t>
                      </a:r>
                      <a:r>
                        <a:rPr lang="en-US" sz="1200" i="1" dirty="0"/>
                        <a:t>without a red backpack"</a:t>
                      </a:r>
                      <a:endParaRPr lang="it-IT" sz="1200" i="1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0.5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 dirty="0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 dirty="0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 dirty="0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9964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58ADD582-6B08-6003-7B33-636A76A4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69" y="3410305"/>
            <a:ext cx="6288374" cy="10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9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44"/>
          <p:cNvGrpSpPr/>
          <p:nvPr/>
        </p:nvGrpSpPr>
        <p:grpSpPr>
          <a:xfrm>
            <a:off x="5107475" y="-104726"/>
            <a:ext cx="6307275" cy="5352951"/>
            <a:chOff x="2865675" y="-142876"/>
            <a:chExt cx="6307275" cy="5352951"/>
          </a:xfrm>
        </p:grpSpPr>
        <p:grpSp>
          <p:nvGrpSpPr>
            <p:cNvPr id="336" name="Google Shape;336;p44"/>
            <p:cNvGrpSpPr/>
            <p:nvPr/>
          </p:nvGrpSpPr>
          <p:grpSpPr>
            <a:xfrm rot="10800000">
              <a:off x="2865675" y="-142876"/>
              <a:ext cx="6287850" cy="5324551"/>
              <a:chOff x="1600725" y="-6724"/>
              <a:chExt cx="6287850" cy="5143500"/>
            </a:xfrm>
          </p:grpSpPr>
          <p:sp>
            <p:nvSpPr>
              <p:cNvPr id="337" name="Google Shape;337;p44"/>
              <p:cNvSpPr/>
              <p:nvPr/>
            </p:nvSpPr>
            <p:spPr>
              <a:xfrm>
                <a:off x="2641875" y="-6724"/>
                <a:ext cx="5246700" cy="51435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4"/>
              <p:cNvSpPr/>
              <p:nvPr/>
            </p:nvSpPr>
            <p:spPr>
              <a:xfrm>
                <a:off x="1600725" y="-6724"/>
                <a:ext cx="1094700" cy="514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" name="Google Shape;339;p44"/>
            <p:cNvSpPr/>
            <p:nvPr/>
          </p:nvSpPr>
          <p:spPr>
            <a:xfrm flipH="1">
              <a:off x="4823819" y="1290676"/>
              <a:ext cx="4322700" cy="3891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0" name="Google Shape;340;p44"/>
            <p:cNvCxnSpPr/>
            <p:nvPr/>
          </p:nvCxnSpPr>
          <p:spPr>
            <a:xfrm flipH="1">
              <a:off x="4276650" y="753275"/>
              <a:ext cx="4896300" cy="4456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1" name="Google Shape;341;p44"/>
          <p:cNvSpPr txBox="1">
            <a:spLocks noGrp="1"/>
          </p:cNvSpPr>
          <p:nvPr>
            <p:ph type="ctrTitle"/>
          </p:nvPr>
        </p:nvSpPr>
        <p:spPr>
          <a:xfrm>
            <a:off x="243175" y="762350"/>
            <a:ext cx="5924700" cy="7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Grazie per l’attenzione</a:t>
            </a:r>
            <a:endParaRPr/>
          </a:p>
        </p:txBody>
      </p:sp>
      <p:sp>
        <p:nvSpPr>
          <p:cNvPr id="342" name="Google Shape;342;p44"/>
          <p:cNvSpPr txBox="1">
            <a:spLocks noGrp="1"/>
          </p:cNvSpPr>
          <p:nvPr>
            <p:ph type="subTitle" idx="1"/>
          </p:nvPr>
        </p:nvSpPr>
        <p:spPr>
          <a:xfrm>
            <a:off x="315475" y="1966513"/>
            <a:ext cx="5780100" cy="12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Università degli studi di Modena e Reggio Emilia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Dipartimento di ingegneria Enzo Ferrari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 Accademico 2023-2024</a:t>
            </a:r>
            <a:endParaRPr/>
          </a:p>
        </p:txBody>
      </p:sp>
      <p:cxnSp>
        <p:nvCxnSpPr>
          <p:cNvPr id="343" name="Google Shape;343;p44"/>
          <p:cNvCxnSpPr/>
          <p:nvPr/>
        </p:nvCxnSpPr>
        <p:spPr>
          <a:xfrm>
            <a:off x="325870" y="1479950"/>
            <a:ext cx="67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44"/>
          <p:cNvSpPr txBox="1">
            <a:spLocks noGrp="1"/>
          </p:cNvSpPr>
          <p:nvPr>
            <p:ph type="subTitle" idx="1"/>
          </p:nvPr>
        </p:nvSpPr>
        <p:spPr>
          <a:xfrm>
            <a:off x="4400100" y="3722975"/>
            <a:ext cx="2353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Relatori:</a:t>
            </a:r>
            <a:br>
              <a:rPr lang="en"/>
            </a:br>
            <a:r>
              <a:rPr lang="en"/>
              <a:t>Rita Cucchiara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Davide Caffagni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1"/>
          </p:nvPr>
        </p:nvSpPr>
        <p:spPr>
          <a:xfrm>
            <a:off x="713225" y="3722975"/>
            <a:ext cx="2353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Candidato:</a:t>
            </a:r>
            <a:br>
              <a:rPr lang="en"/>
            </a:br>
            <a:r>
              <a:rPr lang="en"/>
              <a:t>Davide Paltrinieri 165005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greements in Institutional Economics by Slidesgo">
  <a:themeElements>
    <a:clrScheme name="Simple Light">
      <a:dk1>
        <a:srgbClr val="FFFFFF"/>
      </a:dk1>
      <a:lt1>
        <a:srgbClr val="103235"/>
      </a:lt1>
      <a:dk2>
        <a:srgbClr val="EB5D06"/>
      </a:dk2>
      <a:lt2>
        <a:srgbClr val="54976E"/>
      </a:lt2>
      <a:accent1>
        <a:srgbClr val="396D4D"/>
      </a:accent1>
      <a:accent2>
        <a:srgbClr val="143E42"/>
      </a:accent2>
      <a:accent3>
        <a:srgbClr val="103235"/>
      </a:accent3>
      <a:accent4>
        <a:srgbClr val="FFFFFF"/>
      </a:accent4>
      <a:accent5>
        <a:srgbClr val="FFFFFF"/>
      </a:accent5>
      <a:accent6>
        <a:srgbClr val="FFFFFF"/>
      </a:accent6>
      <a:hlink>
        <a:srgbClr val="35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Presentazione su schermo (16:9)</PresentationFormat>
  <Paragraphs>88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Nunito Light</vt:lpstr>
      <vt:lpstr>Mulish</vt:lpstr>
      <vt:lpstr>Arial</vt:lpstr>
      <vt:lpstr>Heebo</vt:lpstr>
      <vt:lpstr>Heebo SemiBold</vt:lpstr>
      <vt:lpstr>Darker Grotesque Light</vt:lpstr>
      <vt:lpstr>Agreements in Institutional Economics by Slidesgo</vt:lpstr>
      <vt:lpstr>Object recognition with personalized CLIP embeddings</vt:lpstr>
      <vt:lpstr>Facciamo un esempio …</vt:lpstr>
      <vt:lpstr>CLIP</vt:lpstr>
      <vt:lpstr>HiPer</vt:lpstr>
      <vt:lpstr>Creazione del dataset di training</vt:lpstr>
      <vt:lpstr>Allenamento classificatore binario</vt:lpstr>
      <vt:lpstr>Risultati Ottenuti</vt:lpstr>
      <vt:lpstr>Risultati CLIP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Davide Paltrinieri</dc:creator>
  <cp:lastModifiedBy>DAVIDE PALTRINIERI</cp:lastModifiedBy>
  <cp:revision>6</cp:revision>
  <dcterms:modified xsi:type="dcterms:W3CDTF">2024-10-06T10:53:10Z</dcterms:modified>
</cp:coreProperties>
</file>